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4" r:id="rId5"/>
    <p:sldId id="295" r:id="rId6"/>
    <p:sldId id="288" r:id="rId7"/>
    <p:sldId id="298" r:id="rId8"/>
    <p:sldId id="299" r:id="rId9"/>
    <p:sldId id="300" r:id="rId10"/>
    <p:sldId id="301" r:id="rId11"/>
    <p:sldId id="302" r:id="rId12"/>
    <p:sldId id="304" r:id="rId13"/>
    <p:sldId id="30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Inaccessible infrastructure, lack of accessibility Aides, lack of confidentitality, rejection, isolation, stigma, lack of disability support desks, etc.  </a:t>
            </a:r>
            <a:r>
              <a:rPr lang="en-US" dirty="0">
                <a:sym typeface="+mn-ea"/>
              </a:rPr>
              <a:t>Ensuring disability inclusion and legal protections is essential to address these issues and create a more inclusive society for women with disabilities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Inaccessible infrastructure, lack of accessibility Aides, lack of confidentitality, rejection, isolation, stigma, lack of disability support desks, etc.  </a:t>
            </a:r>
            <a:r>
              <a:rPr lang="en-US" dirty="0">
                <a:sym typeface="+mn-ea"/>
              </a:rPr>
              <a:t>Ensuring disability inclusion and legal protections is essential to address these issues and create a more inclusive society for women with disabilities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Inaccessible infrastructure, lack of accessibility Aides, Language barriers, No ramps, lack of confidentitality, rejection, isolation, stigma, lack of disability support desks, etc.  </a:t>
            </a:r>
            <a:r>
              <a:rPr lang="en-US" dirty="0">
                <a:sym typeface="+mn-ea"/>
              </a:rPr>
              <a:t>Ensuring disability inclusion and legal protections is essential to address these issues and create a more inclusive society for women with disabilities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Inaccessible infrastructure, lack of accessibility Aides, lack of confidentitality, rejection, isolation, stigma, lack of disability support desks, etc.  </a:t>
            </a:r>
            <a:r>
              <a:rPr lang="en-US" dirty="0">
                <a:sym typeface="+mn-ea"/>
              </a:rPr>
              <a:t>Ensuring disability inclusion and legal protections is essential to address these issues and create a more inclusive society for women with disabilities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Inaccessible infrastructure, lack of accessibility Aides, lack of confidentitality, rejection, isolation, stigma, lack of disability support desks, etc.  </a:t>
            </a:r>
            <a:r>
              <a:rPr lang="en-US" dirty="0">
                <a:sym typeface="+mn-ea"/>
              </a:rPr>
              <a:t>Ensuring disability inclusion and legal protections is essential to address these issues and create a more inclusive society for women with disabilities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016F-B2D0-4771-8A3D-5E0A5D8ED332}" type="slidenum">
              <a:rPr lang="x-none" smtClean="0"/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D785F-D98F-4AC0-A759-727E2D7D03B3}" type="datetimeFigureOut">
              <a:rPr lang="x-none" smtClean="0"/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43016F-B2D0-4771-8A3D-5E0A5D8ED332}" type="slidenum">
              <a:rPr lang="x-none" smtClean="0"/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22.png"/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23" y="218942"/>
            <a:ext cx="9028090" cy="2137892"/>
          </a:xfrm>
        </p:spPr>
        <p:txBody>
          <a:bodyPr/>
          <a:lstStyle/>
          <a:p>
            <a:pPr algn="ctr"/>
            <a:br>
              <a:rPr lang="x-none" sz="4000" b="1" dirty="0">
                <a:solidFill>
                  <a:schemeClr val="tx1"/>
                </a:solidFill>
              </a:rPr>
            </a:br>
            <a:endParaRPr lang="x-none" sz="4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080851"/>
            <a:ext cx="10663708" cy="400533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160"/>
              </a:spcBef>
              <a:buSzPts val="3220"/>
            </a:pPr>
            <a:r>
              <a:rPr lang="en-US" sz="4445" dirty="0">
                <a:solidFill>
                  <a:srgbClr val="C00000"/>
                </a:solidFill>
              </a:rPr>
              <a:t>DISABILITY INCLUSION IN SEXUAL</a:t>
            </a:r>
            <a:endParaRPr lang="en-US" sz="4445" dirty="0">
              <a:solidFill>
                <a:srgbClr val="C00000"/>
              </a:solidFill>
            </a:endParaRPr>
          </a:p>
          <a:p>
            <a:pPr lvl="0" algn="ctr">
              <a:spcBef>
                <a:spcPts val="1160"/>
              </a:spcBef>
              <a:buSzPts val="3220"/>
            </a:pPr>
            <a:r>
              <a:rPr lang="en-US" sz="4445" dirty="0">
                <a:solidFill>
                  <a:srgbClr val="C00000"/>
                </a:solidFill>
              </a:rPr>
              <a:t>AND REPRODUCTIVE HEALTH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  <a:p>
            <a:pPr lvl="0" algn="ctr">
              <a:spcBef>
                <a:spcPts val="1160"/>
              </a:spcBef>
              <a:buSzPts val="3220"/>
            </a:pPr>
            <a:endParaRPr lang="en-US" sz="3600" dirty="0">
              <a:solidFill>
                <a:srgbClr val="C00000"/>
              </a:solidFill>
            </a:endParaRPr>
          </a:p>
          <a:p>
            <a:pPr lvl="0" algn="ctr">
              <a:spcBef>
                <a:spcPts val="1160"/>
              </a:spcBef>
              <a:buSzPts val="3220"/>
            </a:pPr>
            <a:r>
              <a:rPr lang="en-US" sz="3600" b="1" dirty="0">
                <a:solidFill>
                  <a:srgbClr val="0070C0"/>
                </a:solidFill>
              </a:rPr>
              <a:t>Barr. Catherine Edeh, Executive Director</a:t>
            </a:r>
            <a:endParaRPr lang="en-US" sz="3600" b="1" dirty="0">
              <a:solidFill>
                <a:srgbClr val="0070C0"/>
              </a:solidFill>
            </a:endParaRPr>
          </a:p>
          <a:p>
            <a:pPr lvl="0" algn="ctr">
              <a:spcBef>
                <a:spcPts val="1160"/>
              </a:spcBef>
              <a:buSzPts val="3220"/>
            </a:pPr>
            <a:r>
              <a:rPr lang="en-US" sz="3600" dirty="0">
                <a:solidFill>
                  <a:srgbClr val="C00000"/>
                </a:solidFill>
              </a:rPr>
              <a:t>Voice of Disability Initiative (VDI)</a:t>
            </a:r>
            <a:endParaRPr lang="en-US" sz="3600" dirty="0">
              <a:solidFill>
                <a:srgbClr val="C00000"/>
              </a:solidFill>
            </a:endParaRPr>
          </a:p>
          <a:p>
            <a:pPr lvl="0" algn="ctr">
              <a:spcBef>
                <a:spcPts val="1160"/>
              </a:spcBef>
              <a:buSzPts val="3220"/>
            </a:pPr>
            <a:r>
              <a:rPr lang="en-US" sz="3600" dirty="0">
                <a:solidFill>
                  <a:srgbClr val="C00000"/>
                </a:solidFill>
              </a:rPr>
              <a:t>Tel: +2348036866444 (WhatsApp Only)</a:t>
            </a:r>
            <a:endParaRPr lang="en-US" sz="3600" dirty="0">
              <a:solidFill>
                <a:srgbClr val="C00000"/>
              </a:solidFill>
            </a:endParaRPr>
          </a:p>
          <a:p>
            <a:pPr lvl="0" algn="ctr">
              <a:spcBef>
                <a:spcPts val="1160"/>
              </a:spcBef>
              <a:buSzPts val="3220"/>
            </a:pPr>
            <a:endParaRPr lang="en-US" sz="3600" dirty="0" smtClean="0">
              <a:solidFill>
                <a:schemeClr val="tx1"/>
              </a:solidFill>
            </a:endParaRPr>
          </a:p>
          <a:p>
            <a:pPr lvl="0" algn="ctr">
              <a:spcBef>
                <a:spcPts val="1160"/>
              </a:spcBef>
              <a:buSzPts val="3220"/>
            </a:pPr>
            <a:endParaRPr lang="x-none" dirty="0">
              <a:solidFill>
                <a:schemeClr val="tx1"/>
              </a:solidFill>
            </a:endParaRPr>
          </a:p>
          <a:p>
            <a:endParaRPr lang="x-none" dirty="0">
              <a:solidFill>
                <a:srgbClr val="C00000"/>
              </a:solidFill>
            </a:endParaRPr>
          </a:p>
        </p:txBody>
      </p:sp>
      <p:pic>
        <p:nvPicPr>
          <p:cNvPr id="5" name="Picture 4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219075"/>
            <a:ext cx="3425825" cy="166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930" y="219710"/>
            <a:ext cx="2845435" cy="159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GALLERY | Federal Ministry of Health and Social Welfa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105" y="219710"/>
            <a:ext cx="3743960" cy="145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9;g1e981565eae_1_128"/>
          <p:cNvPicPr preferRelativeResize="0">
            <a:picLocks noGr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15" y="3443605"/>
            <a:ext cx="1174750" cy="264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Famous Blind Woman ~ wallpaper andr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340" y="1670050"/>
            <a:ext cx="1851660" cy="1774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3" descr="albino girl, albinism, white eyelashes | rare beauty | Pinterest ..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340" y="635"/>
            <a:ext cx="185166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Physically challenged lady shares inspiring post on twitter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340" y="3303270"/>
            <a:ext cx="1851660" cy="169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Why the deaf in Uganda do not Celebrate World Aids day.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05" y="4996180"/>
            <a:ext cx="1852295" cy="1872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35" y="475615"/>
            <a:ext cx="9007475" cy="1317625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Recommendations for Disability inclusion in SRH 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5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0"/>
            <a:ext cx="2491740" cy="140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1406525"/>
            <a:ext cx="2491740" cy="1805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3212465"/>
            <a:ext cx="2491740" cy="1805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4926965"/>
            <a:ext cx="2491740" cy="1931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/>
          <p:nvPr>
            <p:ph idx="1"/>
          </p:nvPr>
        </p:nvSpPr>
        <p:spPr>
          <a:xfrm>
            <a:off x="624205" y="1925955"/>
            <a:ext cx="8640445" cy="4187190"/>
          </a:xfrm>
        </p:spPr>
        <p:txBody>
          <a:bodyPr>
            <a:noAutofit/>
          </a:bodyPr>
          <a:p>
            <a:pPr marL="0" indent="0">
              <a:buFont typeface="Wingdings" panose="05000000000000000000" pitchFamily="2" charset="2"/>
              <a:buNone/>
            </a:pPr>
            <a:r>
              <a:rPr lang="en-US" sz="2400"/>
              <a:t> </a:t>
            </a:r>
            <a:endParaRPr 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892175" y="1925955"/>
            <a:ext cx="8807450" cy="4330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ym typeface="+mn-ea"/>
              </a:rPr>
              <a:t>Dedicate funding for disability-friendly SRH </a:t>
            </a:r>
            <a:r>
              <a:rPr lang="en-US" sz="2400" dirty="0" smtClean="0">
                <a:sym typeface="+mn-ea"/>
              </a:rPr>
              <a:t>services.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ym typeface="+mn-ea"/>
              </a:rPr>
              <a:t>Making Disability Inclusion Training mandatory for all Healthcare provers.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ym typeface="+mn-ea"/>
              </a:rPr>
              <a:t>Implement SRH outreach programs tailored to WGWD in rural </a:t>
            </a:r>
            <a:r>
              <a:rPr lang="en-US" sz="2400" dirty="0" smtClean="0">
                <a:sym typeface="+mn-ea"/>
              </a:rPr>
              <a:t>areas.</a:t>
            </a:r>
            <a:endParaRPr lang="en-US" sz="2400" dirty="0" smtClean="0">
              <a:sym typeface="+mn-ea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ym typeface="+mn-ea"/>
              </a:rPr>
              <a:t>Partners to prioritize Disability Inclusion in SRH in their health  intervention Strategy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ym typeface="+mn-ea"/>
              </a:rPr>
              <a:t>Enforce laws and policies that protect WGWD against discrimination in healthcare facilities.</a:t>
            </a:r>
            <a:endParaRPr lang="en-US" sz="2400" dirty="0">
              <a:sym typeface="+mn-ea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ym typeface="+mn-ea"/>
              </a:rPr>
              <a:t>Set up </a:t>
            </a:r>
            <a:r>
              <a:rPr lang="en-US" sz="2400" dirty="0">
                <a:sym typeface="+mn-ea"/>
              </a:rPr>
              <a:t>a Disability-Friendly Health Task Force in Healthcare facilities</a:t>
            </a:r>
            <a:endParaRPr lang="en-US" sz="2400" dirty="0">
              <a:sym typeface="+mn-ea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/>
              <a:t>Set up a Disability Support Desks in healthcare facilities</a:t>
            </a:r>
            <a:endParaRPr lang="en-US" sz="2400"/>
          </a:p>
          <a:p>
            <a:pPr>
              <a:buFont typeface="Wingdings" panose="05000000000000000000" pitchFamily="2" charset="2"/>
              <a:buChar char="q"/>
            </a:pPr>
            <a:endParaRPr lang="en-US" sz="240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35" y="475615"/>
            <a:ext cx="9007475" cy="159639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            Conclusion/</a:t>
            </a:r>
            <a:br>
              <a:rPr lang="en-US" sz="4400" dirty="0">
                <a:solidFill>
                  <a:srgbClr val="7030A0"/>
                </a:solidFill>
              </a:rPr>
            </a:br>
            <a:r>
              <a:rPr lang="en-US" sz="4400" dirty="0">
                <a:solidFill>
                  <a:srgbClr val="7030A0"/>
                </a:solidFill>
              </a:rPr>
              <a:t>            Call to Action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5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0"/>
            <a:ext cx="2491740" cy="140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1406525"/>
            <a:ext cx="2491740" cy="1805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3212465"/>
            <a:ext cx="2491740" cy="1805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4926965"/>
            <a:ext cx="2491740" cy="1931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/>
          <p:nvPr>
            <p:ph idx="1"/>
          </p:nvPr>
        </p:nvSpPr>
        <p:spPr>
          <a:xfrm>
            <a:off x="624205" y="1925955"/>
            <a:ext cx="8640445" cy="4187190"/>
          </a:xfrm>
        </p:spPr>
        <p:txBody>
          <a:bodyPr>
            <a:noAutofit/>
          </a:bodyPr>
          <a:p>
            <a:pPr marL="0" indent="0">
              <a:buFont typeface="Wingdings" panose="05000000000000000000" pitchFamily="2" charset="2"/>
              <a:buNone/>
            </a:pPr>
            <a:r>
              <a:rPr lang="en-US" sz="2400"/>
              <a:t> </a:t>
            </a:r>
            <a:endParaRPr 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504190" y="1925955"/>
            <a:ext cx="4385310" cy="4932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buFont typeface="Wingdings" panose="05000000000000000000" pitchFamily="2" charset="2"/>
              <a:buNone/>
            </a:pPr>
            <a:r>
              <a:rPr lang="en-US" sz="3200" dirty="0">
                <a:solidFill>
                  <a:srgbClr val="C00000"/>
                </a:solidFill>
                <a:sym typeface="+mn-ea"/>
              </a:rPr>
              <a:t>Let’s make Nigeria a place where disability inclusion is the norm, and women of all abilities can thrive and contribute to our nation’s growth and prosperity. Together, we can turn this vision into a reality. </a:t>
            </a:r>
            <a:endParaRPr lang="en-US" sz="3200" dirty="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198745" y="2164715"/>
            <a:ext cx="4384040" cy="4297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11" name="Picture -21474825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135" y="1836420"/>
            <a:ext cx="3793490" cy="4773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" y="391160"/>
            <a:ext cx="2536190" cy="1445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0" y="475615"/>
            <a:ext cx="2458720" cy="136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 descr="GALLERY | Federal Ministry of Health and Social Welfar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1105" y="475615"/>
            <a:ext cx="3274695" cy="145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10756265" cy="1320800"/>
          </a:xfrm>
        </p:spPr>
        <p:txBody>
          <a:bodyPr>
            <a:noAutofit/>
          </a:bodyPr>
          <a:p>
            <a:r>
              <a:rPr lang="en-US" sz="7200"/>
              <a:t>Presentation Outlines</a:t>
            </a:r>
            <a:endParaRPr lang="en-US" sz="7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p>
            <a:r>
              <a:rPr lang="en-US" sz="4000"/>
              <a:t>Definitions of Disability</a:t>
            </a:r>
            <a:endParaRPr lang="en-US" sz="4000"/>
          </a:p>
          <a:p>
            <a:r>
              <a:rPr lang="en-US" sz="4000"/>
              <a:t>Understanding Disability</a:t>
            </a:r>
            <a:endParaRPr lang="en-US" sz="4000"/>
          </a:p>
          <a:p>
            <a:r>
              <a:rPr lang="en-US" sz="4000"/>
              <a:t>Disability Inclusion</a:t>
            </a:r>
            <a:endParaRPr lang="en-US" sz="4000"/>
          </a:p>
          <a:p>
            <a:r>
              <a:rPr lang="en-US" sz="4000"/>
              <a:t>Disability Inclusion in SRH</a:t>
            </a:r>
            <a:endParaRPr lang="en-US" sz="4000"/>
          </a:p>
          <a:p>
            <a:r>
              <a:rPr lang="en-US" sz="4000"/>
              <a:t>How to Ensure Disability Inclusion in SRH</a:t>
            </a:r>
            <a:endParaRPr lang="en-US" sz="4000"/>
          </a:p>
          <a:p>
            <a:r>
              <a:rPr lang="en-US" sz="4000"/>
              <a:t>Recommendations and Conclusion</a:t>
            </a:r>
            <a:endParaRPr lang="en-US" sz="4000"/>
          </a:p>
          <a:p>
            <a:endParaRPr lang="en-US" sz="4000"/>
          </a:p>
        </p:txBody>
      </p:sp>
      <p:pic>
        <p:nvPicPr>
          <p:cNvPr id="4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0"/>
            <a:ext cx="2491740" cy="16687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1668780"/>
            <a:ext cx="2491740" cy="149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3167380"/>
            <a:ext cx="2491740" cy="1931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5016500"/>
            <a:ext cx="2491740" cy="184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" y="609600"/>
            <a:ext cx="11292840" cy="1172845"/>
          </a:xfrm>
        </p:spPr>
        <p:txBody>
          <a:bodyPr>
            <a:noAutofit/>
          </a:bodyPr>
          <a:p>
            <a:r>
              <a:rPr lang="en-US" sz="6000">
                <a:solidFill>
                  <a:srgbClr val="0070C0"/>
                </a:solidFill>
              </a:rPr>
              <a:t>WHO &amp; UNCRPD Definitions</a:t>
            </a:r>
            <a:endParaRPr lang="en-US" sz="600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45" y="1929765"/>
            <a:ext cx="8596630" cy="4111625"/>
          </a:xfrm>
        </p:spPr>
        <p:txBody>
          <a:bodyPr>
            <a:noAutofit/>
          </a:bodyPr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 smtClean="0">
                <a:sym typeface="+mn-ea"/>
              </a:rPr>
              <a:t>World Health Organization (WHO): </a:t>
            </a:r>
            <a:r>
              <a:rPr lang="en-US" sz="2300" b="1" i="1" dirty="0" smtClean="0">
                <a:solidFill>
                  <a:schemeClr val="accent4">
                    <a:lumMod val="75000"/>
                  </a:schemeClr>
                </a:solidFill>
                <a:sym typeface="+mn-ea"/>
              </a:rPr>
              <a:t>“Disability is an umbrella term for impairments, activity limitations, and participation restrictions. It results from the interaction between individuals with a health condition and environmental or attitudinal barriers”</a:t>
            </a:r>
            <a:endParaRPr lang="en-US" sz="23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300" dirty="0" smtClean="0">
                <a:sym typeface="+mn-ea"/>
              </a:rPr>
              <a:t>United Nations Convention on the Rights of Persons with Disabilities (UNCRPD): </a:t>
            </a:r>
            <a:r>
              <a:rPr lang="en-US" sz="2300" b="1" i="1" dirty="0" smtClean="0">
                <a:solidFill>
                  <a:schemeClr val="accent4">
                    <a:lumMod val="75000"/>
                  </a:schemeClr>
                </a:solidFill>
                <a:sym typeface="+mn-ea"/>
              </a:rPr>
              <a:t>“Persons with disabilities include those who have long-term physical, mental, intellectual, or sensory impairments which, in interaction with various barriers, may hinder their full and effective participation in society on an equal basis with others.”</a:t>
            </a:r>
            <a:endParaRPr lang="en-US" sz="23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just">
              <a:buFont typeface="Wingdings" panose="05000000000000000000" pitchFamily="2" charset="2"/>
              <a:buChar char="q"/>
            </a:pPr>
            <a:endParaRPr lang="en-US" sz="1100" b="1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0"/>
            <a:ext cx="2491740" cy="16687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1668780"/>
            <a:ext cx="2491740" cy="149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3167380"/>
            <a:ext cx="2491740" cy="1931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5016500"/>
            <a:ext cx="2491740" cy="184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8" y="115910"/>
            <a:ext cx="9132334" cy="88864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		Understanding </a:t>
            </a:r>
            <a:r>
              <a:rPr lang="en-US" sz="5400" b="1" dirty="0">
                <a:solidFill>
                  <a:srgbClr val="7030A0"/>
                </a:solidFill>
              </a:rPr>
              <a:t>Disability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7" y="1004552"/>
            <a:ext cx="9633397" cy="5036811"/>
          </a:xfrm>
        </p:spPr>
        <p:txBody>
          <a:bodyPr/>
          <a:lstStyle/>
          <a:p>
            <a:pPr marL="0" lvl="0" indent="0">
              <a:spcBef>
                <a:spcPts val="1010"/>
              </a:spcBef>
              <a:buNone/>
            </a:pPr>
            <a:r>
              <a:rPr lang="en-US" sz="2400" dirty="0">
                <a:solidFill>
                  <a:srgbClr val="262626"/>
                </a:solidFill>
              </a:rPr>
              <a:t>Disability results from the interaction between persons with impairments and </a:t>
            </a:r>
            <a:r>
              <a:rPr lang="en-US" sz="2400" b="1" dirty="0">
                <a:solidFill>
                  <a:srgbClr val="262626"/>
                </a:solidFill>
              </a:rPr>
              <a:t>attitudinal</a:t>
            </a:r>
            <a:r>
              <a:rPr lang="en-US" sz="2400" dirty="0">
                <a:solidFill>
                  <a:srgbClr val="262626"/>
                </a:solidFill>
              </a:rPr>
              <a:t> and </a:t>
            </a:r>
            <a:r>
              <a:rPr lang="en-US" sz="2400" b="1" dirty="0">
                <a:solidFill>
                  <a:srgbClr val="262626"/>
                </a:solidFill>
              </a:rPr>
              <a:t>environmental</a:t>
            </a:r>
            <a:r>
              <a:rPr lang="en-US" sz="2400" dirty="0">
                <a:solidFill>
                  <a:srgbClr val="262626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barriers</a:t>
            </a:r>
            <a:r>
              <a:rPr lang="en-US" sz="2400" dirty="0">
                <a:solidFill>
                  <a:srgbClr val="262626"/>
                </a:solidFill>
              </a:rPr>
              <a:t> that hinder their full and effective participation in society on an </a:t>
            </a:r>
            <a:r>
              <a:rPr lang="en-US" sz="2400" b="1" dirty="0">
                <a:solidFill>
                  <a:srgbClr val="262626"/>
                </a:solidFill>
              </a:rPr>
              <a:t>equal bases</a:t>
            </a:r>
            <a:r>
              <a:rPr lang="en-US" sz="2400" dirty="0">
                <a:solidFill>
                  <a:srgbClr val="262626"/>
                </a:solidFill>
              </a:rPr>
              <a:t> with others.</a:t>
            </a:r>
            <a:endParaRPr lang="en-US" sz="2400" dirty="0">
              <a:solidFill>
                <a:srgbClr val="262626"/>
              </a:solidFill>
            </a:endParaRPr>
          </a:p>
          <a:p>
            <a:pPr marL="0" lvl="0" indent="0">
              <a:spcBef>
                <a:spcPts val="1010"/>
              </a:spcBef>
              <a:buNone/>
            </a:pPr>
            <a:endParaRPr lang="en-US" sz="2400" dirty="0">
              <a:solidFill>
                <a:srgbClr val="262626"/>
              </a:solidFill>
            </a:endParaRPr>
          </a:p>
          <a:p>
            <a:pPr marL="0" lvl="0" indent="0">
              <a:spcBef>
                <a:spcPts val="1010"/>
              </a:spcBef>
              <a:buNone/>
            </a:pPr>
            <a:r>
              <a:rPr lang="en-US" sz="2400" dirty="0">
                <a:solidFill>
                  <a:srgbClr val="262626"/>
                </a:solidFill>
              </a:rPr>
              <a:t>UNCRPD</a:t>
            </a:r>
            <a:endParaRPr lang="en-US" sz="2400" dirty="0">
              <a:solidFill>
                <a:srgbClr val="262626"/>
              </a:solidFill>
            </a:endParaRPr>
          </a:p>
          <a:p>
            <a:endParaRPr lang="en-US" dirty="0"/>
          </a:p>
        </p:txBody>
      </p:sp>
      <p:pic>
        <p:nvPicPr>
          <p:cNvPr id="4" name="Google Shape;98;p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720619" y="2485622"/>
            <a:ext cx="7655202" cy="427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-2147482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60" y="0"/>
            <a:ext cx="2491740" cy="140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-2147482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60" y="1406525"/>
            <a:ext cx="2491740" cy="1805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-2147482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60" y="3212465"/>
            <a:ext cx="2491740" cy="1805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-2147482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60" y="4926965"/>
            <a:ext cx="2491740" cy="1931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8" y="115910"/>
            <a:ext cx="9132334" cy="88864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What is Disability Inclusion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05" y="1004570"/>
            <a:ext cx="8630285" cy="5036820"/>
          </a:xfrm>
        </p:spPr>
        <p:txBody>
          <a:bodyPr/>
          <a:lstStyle/>
          <a:p>
            <a:pPr marL="0" lvl="0" indent="0">
              <a:spcBef>
                <a:spcPts val="1010"/>
              </a:spcBef>
              <a:buNone/>
            </a:pPr>
            <a:r>
              <a:rPr lang="en-US" altLang="en-US" sz="3200" b="1" dirty="0">
                <a:solidFill>
                  <a:srgbClr val="00B050"/>
                </a:solidFill>
              </a:rPr>
              <a:t>Meaningful participation and integration of individuals with disabilities into all aspects of society</a:t>
            </a:r>
            <a:endParaRPr lang="en-US" altLang="en-US" sz="2400" dirty="0">
              <a:solidFill>
                <a:srgbClr val="262626"/>
              </a:solidFill>
            </a:endParaRPr>
          </a:p>
          <a:p>
            <a:pPr marL="0" lvl="0" indent="0">
              <a:spcBef>
                <a:spcPts val="1010"/>
              </a:spcBef>
              <a:buNone/>
            </a:pPr>
            <a:endParaRPr lang="en-US" sz="2400" dirty="0">
              <a:solidFill>
                <a:srgbClr val="262626"/>
              </a:solidFill>
            </a:endParaRPr>
          </a:p>
          <a:p>
            <a:endParaRPr lang="en-US" dirty="0"/>
          </a:p>
        </p:txBody>
      </p:sp>
      <p:pic>
        <p:nvPicPr>
          <p:cNvPr id="5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0"/>
            <a:ext cx="2491740" cy="140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1406525"/>
            <a:ext cx="2491740" cy="1805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3212465"/>
            <a:ext cx="2491740" cy="1805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4926965"/>
            <a:ext cx="2491740" cy="1931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9536430" y="0"/>
            <a:ext cx="2655570" cy="2510155"/>
          </a:xfrm>
          <a:prstGeom prst="rect">
            <a:avLst/>
          </a:prstGeom>
        </p:spPr>
      </p:pic>
      <p:pic>
        <p:nvPicPr>
          <p:cNvPr id="4" name="Picture 1" descr="Escena de Office inclusiva. Diversos Personajes Discapacitados Colaboran Para Mostrar Igualdad. Sillas De Ruedas, Herramientas Adaptativas Y Colegas De Apoyo Fomentan Un Espacio De Trabajo Dinámico, Rompiendo Barreras Con Empatí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0155"/>
            <a:ext cx="12191365" cy="497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8" y="115910"/>
            <a:ext cx="9132334" cy="88864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Disability Inclusion in SRH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05" y="1004570"/>
            <a:ext cx="8630285" cy="5036820"/>
          </a:xfrm>
        </p:spPr>
        <p:txBody>
          <a:bodyPr/>
          <a:lstStyle/>
          <a:p>
            <a:pPr marL="0" lvl="0" indent="0">
              <a:spcBef>
                <a:spcPts val="1010"/>
              </a:spcBef>
              <a:buNone/>
            </a:pPr>
            <a:r>
              <a:rPr lang="en-US" altLang="en-US" sz="3200" b="1" dirty="0">
                <a:solidFill>
                  <a:srgbClr val="00B050"/>
                </a:solidFill>
              </a:rPr>
              <a:t>Integration of disability-friendly programs into SRH services to ensure reasonable accommodation of all clusters of PWDs</a:t>
            </a:r>
            <a:endParaRPr lang="en-US" dirty="0"/>
          </a:p>
        </p:txBody>
      </p:sp>
      <p:pic>
        <p:nvPicPr>
          <p:cNvPr id="5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0"/>
            <a:ext cx="2491740" cy="140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1406525"/>
            <a:ext cx="2491740" cy="1805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3212465"/>
            <a:ext cx="2491740" cy="1805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4926965"/>
            <a:ext cx="2491740" cy="1931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72175" y="3428365"/>
            <a:ext cx="3728085" cy="342963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300095"/>
            <a:ext cx="3211830" cy="3429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195" y="2646680"/>
            <a:ext cx="2745105" cy="4211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6205"/>
            <a:ext cx="9007475" cy="129095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Experience of challenges in SRH clinics  shared by Women With Disabilities (WWDs)</a:t>
            </a:r>
            <a:endParaRPr lang="en-US" sz="5400" dirty="0">
              <a:solidFill>
                <a:srgbClr val="7030A0"/>
              </a:solidFill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710055"/>
            <a:ext cx="9700895" cy="5147310"/>
          </a:xfrm>
          <a:prstGeom prst="rect">
            <a:avLst/>
          </a:prstGeom>
        </p:spPr>
      </p:pic>
      <p:pic>
        <p:nvPicPr>
          <p:cNvPr id="5" name="Picture -2147482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60" y="0"/>
            <a:ext cx="2491740" cy="140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-2147482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60" y="1406525"/>
            <a:ext cx="2491740" cy="1805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-2147482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60" y="3212465"/>
            <a:ext cx="2491740" cy="1805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-2147482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60" y="4926965"/>
            <a:ext cx="2491740" cy="1931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6205"/>
            <a:ext cx="9007475" cy="105791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Disability Inclusion in SRH: 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Why it matters</a:t>
            </a:r>
            <a:endParaRPr lang="en-US" sz="5400" dirty="0">
              <a:solidFill>
                <a:srgbClr val="7030A0"/>
              </a:solidFill>
            </a:endParaRPr>
          </a:p>
        </p:txBody>
      </p:sp>
      <p:pic>
        <p:nvPicPr>
          <p:cNvPr id="5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0"/>
            <a:ext cx="2491740" cy="140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1406525"/>
            <a:ext cx="2491740" cy="1805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3212465"/>
            <a:ext cx="2491740" cy="1805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4926965"/>
            <a:ext cx="2491740" cy="1931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/>
          <p:nvPr>
            <p:ph idx="1"/>
          </p:nvPr>
        </p:nvSpPr>
        <p:spPr>
          <a:xfrm>
            <a:off x="624205" y="1406525"/>
            <a:ext cx="8667750" cy="4706620"/>
          </a:xfrm>
        </p:spPr>
        <p:txBody>
          <a:bodyPr>
            <a:noAutofit/>
          </a:bodyPr>
          <a:p>
            <a:pPr>
              <a:buFont typeface="Wingdings" panose="05000000000000000000" charset="0"/>
              <a:buChar char="q"/>
            </a:pPr>
            <a:r>
              <a:rPr lang="en-US" sz="2400" dirty="0" smtClean="0">
                <a:sym typeface="+mn-ea"/>
              </a:rPr>
              <a:t> SRH </a:t>
            </a:r>
            <a:r>
              <a:rPr lang="en-US" sz="2400" dirty="0">
                <a:sym typeface="+mn-ea"/>
              </a:rPr>
              <a:t>rights are human rights – Women and girls with disabilities must not be left </a:t>
            </a:r>
            <a:r>
              <a:rPr lang="en-US" sz="2400" dirty="0" smtClean="0">
                <a:sym typeface="+mn-ea"/>
              </a:rPr>
              <a:t>behind.</a:t>
            </a:r>
            <a:endParaRPr lang="en-US" sz="2400" dirty="0" smtClean="0"/>
          </a:p>
          <a:p>
            <a:pPr>
              <a:buFont typeface="Wingdings" panose="05000000000000000000" charset="0"/>
              <a:buChar char="q"/>
            </a:pPr>
            <a:r>
              <a:rPr lang="en-US" sz="2400" dirty="0">
                <a:sym typeface="+mn-ea"/>
              </a:rPr>
              <a:t>Women and girls with disabilities (WGWD) have the right to access quality SRH services, yet they remain marginalized</a:t>
            </a:r>
            <a:r>
              <a:rPr lang="en-US" sz="2400" dirty="0" smtClean="0">
                <a:sym typeface="+mn-ea"/>
              </a:rPr>
              <a:t>.</a:t>
            </a:r>
            <a:r>
              <a:rPr lang="en-US" sz="2400" dirty="0">
                <a:sym typeface="+mn-ea"/>
              </a:rPr>
              <a:t> </a:t>
            </a:r>
            <a:endParaRPr lang="en-US" sz="2400" dirty="0" smtClean="0"/>
          </a:p>
          <a:p>
            <a:pPr>
              <a:buFont typeface="Wingdings" panose="05000000000000000000" charset="0"/>
              <a:buChar char="q"/>
            </a:pPr>
            <a:r>
              <a:rPr lang="en-US" sz="2400" dirty="0" smtClean="0">
                <a:sym typeface="+mn-ea"/>
              </a:rPr>
              <a:t>Nigeria’s </a:t>
            </a:r>
            <a:r>
              <a:rPr lang="en-US" sz="2400" dirty="0">
                <a:sym typeface="+mn-ea"/>
              </a:rPr>
              <a:t>Disability Law (2019): Prohibits discrimination on ground of disability status</a:t>
            </a:r>
            <a:endParaRPr lang="en-US" sz="2400" dirty="0">
              <a:sym typeface="+mn-ea"/>
            </a:endParaRPr>
          </a:p>
          <a:p>
            <a:pPr>
              <a:buFont typeface="Wingdings" panose="05000000000000000000" charset="0"/>
              <a:buChar char="q"/>
            </a:pPr>
            <a:r>
              <a:rPr lang="en-US" sz="2400" dirty="0" smtClean="0">
                <a:sym typeface="+mn-ea"/>
              </a:rPr>
              <a:t>The National Convention on the Rights of Persons withh Disabilities (NCRPWDs) prohibit Discrimination of any form against PWDs</a:t>
            </a:r>
            <a:endParaRPr lang="en-US" sz="2400" dirty="0" smtClean="0">
              <a:sym typeface="+mn-ea"/>
            </a:endParaRPr>
          </a:p>
          <a:p>
            <a:pPr>
              <a:buFont typeface="Wingdings" panose="05000000000000000000" charset="0"/>
              <a:buChar char="q"/>
            </a:pPr>
            <a:r>
              <a:rPr lang="en-US" sz="2400" dirty="0" smtClean="0">
                <a:sym typeface="+mn-ea"/>
              </a:rPr>
              <a:t>Change </a:t>
            </a:r>
            <a:r>
              <a:rPr lang="en-US" sz="2400" dirty="0">
                <a:sym typeface="+mn-ea"/>
              </a:rPr>
              <a:t>is possible through policy, advocacy, and grassroots </a:t>
            </a:r>
            <a:r>
              <a:rPr lang="en-US" sz="2400" dirty="0" smtClean="0">
                <a:sym typeface="+mn-ea"/>
              </a:rPr>
              <a:t>action.</a:t>
            </a:r>
            <a:endParaRPr lang="en-US" sz="2400" dirty="0" smtClean="0"/>
          </a:p>
          <a:p>
            <a:pPr marL="0" indent="0">
              <a:buFont typeface="Wingdings" panose="05000000000000000000" charset="0"/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855" y="354965"/>
            <a:ext cx="8271510" cy="118364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Examples of Physical Barriers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5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0"/>
            <a:ext cx="2491740" cy="140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1406525"/>
            <a:ext cx="2491740" cy="1805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3212465"/>
            <a:ext cx="2491740" cy="1805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-2147482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0260" y="4926965"/>
            <a:ext cx="2491740" cy="1931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/>
          <p:nvPr>
            <p:ph idx="1"/>
          </p:nvPr>
        </p:nvSpPr>
        <p:spPr>
          <a:xfrm>
            <a:off x="624205" y="1925955"/>
            <a:ext cx="8640445" cy="4187190"/>
          </a:xfrm>
        </p:spPr>
        <p:txBody>
          <a:bodyPr>
            <a:noAutofit/>
          </a:bodyPr>
          <a:p>
            <a:pPr marL="0" indent="0">
              <a:buFont typeface="Wingdings" panose="05000000000000000000" pitchFamily="2" charset="2"/>
              <a:buNone/>
            </a:pPr>
            <a:r>
              <a:rPr lang="en-US" sz="2400"/>
              <a:t> </a:t>
            </a:r>
            <a:endParaRPr 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2873375" y="2258695"/>
            <a:ext cx="4064000" cy="2089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8" name="Content Placeholder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15" y="1925955"/>
            <a:ext cx="3789045" cy="493141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</p:spPr>
      </p:pic>
      <p:pic>
        <p:nvPicPr>
          <p:cNvPr id="11" name="Picture 2" descr="Silueta vectorial editable de dos personas que transportan a un paciente arriba en una silla de ruedas con todas las figuras como objetos separado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" y="1925955"/>
            <a:ext cx="4007485" cy="493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4+ Thousand Physical Barrier Royalty-Free Images, Stock Photos ..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100455"/>
            <a:ext cx="3184525" cy="203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2934</Words>
  <Application>WPS Presentation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Wingdings 3</vt:lpstr>
      <vt:lpstr>Arial</vt:lpstr>
      <vt:lpstr>Wingdings</vt:lpstr>
      <vt:lpstr>Trebuchet MS</vt:lpstr>
      <vt:lpstr>Microsoft YaHei</vt:lpstr>
      <vt:lpstr>Arial Unicode MS</vt:lpstr>
      <vt:lpstr>Calibri</vt:lpstr>
      <vt:lpstr>Facet</vt:lpstr>
      <vt:lpstr> </vt:lpstr>
      <vt:lpstr>Presentation Outlines</vt:lpstr>
      <vt:lpstr>WHO &amp; UNCRPD Definitions</vt:lpstr>
      <vt:lpstr>		Understanding Disability</vt:lpstr>
      <vt:lpstr>What is Disability Inclusion</vt:lpstr>
      <vt:lpstr>Disability Inclusion in SRH</vt:lpstr>
      <vt:lpstr>Experience of challenges in SRH clinics  shared by Women With Disabilities (WWDs)</vt:lpstr>
      <vt:lpstr>Disability Inclusion in SRH:   Why it matters</vt:lpstr>
      <vt:lpstr>Examples of Physical Barriers</vt:lpstr>
      <vt:lpstr>Recommendations for Disability inclusion in SRH </vt:lpstr>
      <vt:lpstr>            Conclusion/             Call to 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Inclusion in SRH Services in Enugu State</dc:title>
  <dc:creator>Adebowale Akintade</dc:creator>
  <cp:lastModifiedBy>VDI 02</cp:lastModifiedBy>
  <cp:revision>148</cp:revision>
  <dcterms:created xsi:type="dcterms:W3CDTF">2024-06-23T23:09:00Z</dcterms:created>
  <dcterms:modified xsi:type="dcterms:W3CDTF">2025-06-01T21:04:33Z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943A2049D7C74979802455616D125DA0_13</vt:lpwstr>
  </property>
  <property fmtid="{D5CDD505-2E9C-101B-9397-08002B2CF9AE}" pid="3" name="KSOProductBuildVer">
    <vt:lpwstr>1033-12.2.0.21179</vt:lpwstr>
  </property>
</Properties>
</file>